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124" autoAdjust="0"/>
  </p:normalViewPr>
  <p:slideViewPr>
    <p:cSldViewPr>
      <p:cViewPr varScale="1">
        <p:scale>
          <a:sx n="68" d="100"/>
          <a:sy n="68" d="100"/>
        </p:scale>
        <p:origin x="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B2EA0F-894D-4A11-A083-EDBDE8F5C28A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AC374-01C6-4723-BF2E-86B5D30D2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2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2D2E61-5003-4C09-96FA-6CB727753B7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38FEE-15D4-45B9-BDB8-5AD824997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3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CE2E8B-636C-4993-84AB-814E0E29E1F1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F09FF7-6834-4E0F-90B2-FAD5E3043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7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137CEC-BA60-43A1-A78A-33CDE5891C2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96CB4D-7FFF-4828-A579-CD98FFAA3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8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E421AA-BB04-4D45-9AC7-A9A1098346FD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B31C1B-6BBE-440C-B849-66371F31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3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257201-F8D2-429E-9420-BF57FC4B6F7A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C7B67-F270-4676-B6BF-8A1F8CD4C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9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66766D-6E79-4520-A555-1841AE031E79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0C6768-AE7D-4493-AFF8-5470E346B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52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030419-A4ED-4B1F-B81B-9C452873F551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3E747-7E23-480E-8793-0738ED148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3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6A88DC-9CA3-4728-8BDD-EC664F8AB46A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E88E15-C508-4AE7-B754-BE131C0C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87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25C38-C84F-4210-B122-E20E3BAB97DA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0A734-4EC6-4876-838D-144CAA12E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8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F14590-711B-479F-9825-2992A7A3D59C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7BCF0-66E1-4DF5-96C0-C996B1097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3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C16FE7-E387-4198-AD5D-A8AB03ED174D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AF93B4-CB20-47F6-B0DB-72537B100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50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orizontal Scroll 7"/>
          <p:cNvSpPr/>
          <p:nvPr/>
        </p:nvSpPr>
        <p:spPr>
          <a:xfrm>
            <a:off x="1524000" y="2743200"/>
            <a:ext cx="8769350" cy="2497138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98700" y="3268662"/>
            <a:ext cx="7594600" cy="1446213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400" b="1" dirty="0">
                <a:solidFill>
                  <a:srgbClr val="FF0000"/>
                </a:solidFill>
                <a:latin typeface="+mj-lt"/>
                <a:cs typeface="+mn-cs"/>
              </a:rPr>
              <a:t>Nhân hóa. Ôn tập cách đặt và trả lời câu hỏi </a:t>
            </a:r>
            <a:r>
              <a:rPr lang="vi-VN" sz="4400" b="1" i="1" dirty="0">
                <a:solidFill>
                  <a:srgbClr val="FF0000"/>
                </a:solidFill>
                <a:latin typeface="+mj-lt"/>
                <a:cs typeface="+mn-cs"/>
              </a:rPr>
              <a:t>Khi nào</a:t>
            </a:r>
            <a:r>
              <a:rPr lang="vi-VN" sz="4400" b="1" dirty="0">
                <a:solidFill>
                  <a:srgbClr val="FF0000"/>
                </a:solidFill>
                <a:latin typeface="+mj-lt"/>
                <a:cs typeface="+mn-cs"/>
              </a:rPr>
              <a:t>?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3200400" y="1640682"/>
            <a:ext cx="6400800" cy="369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2209800" y="1981478"/>
            <a:ext cx="7391400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sz="40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33500" y="1307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PHÚ NHUẬN</a:t>
            </a:r>
          </a:p>
          <a:p>
            <a:pPr algn="ctr"/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NGUYỄN ĐÌNH CHÍNH</a:t>
            </a:r>
            <a:endParaRPr lang="vi-VN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7" presetClass="emph" presetSubtype="0" repeatCount="2000" fill="remove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mph" presetSubtype="2" repeatCount="4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7" grpId="1" animBg="1"/>
      <p:bldP spid="7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90600" y="1675756"/>
            <a:ext cx="8689975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vi-VN" sz="2400" b="1">
                <a:solidFill>
                  <a:srgbClr val="002060"/>
                </a:solidFill>
              </a:rPr>
              <a:t>Bài tập 1: Đọc hai khổ thơ dưới đây và trả lời câu hỏi: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2398712"/>
            <a:ext cx="3652837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</a:rPr>
              <a:t>Mặt trời gác núi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</a:rPr>
              <a:t>Bóng tối lan dần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</a:rPr>
              <a:t>Anh Đóm chuyên cần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</a:rPr>
              <a:t>Lên đèn đi gác.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77000" y="2398712"/>
            <a:ext cx="3651250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  <a:cs typeface="+mn-cs"/>
              </a:rPr>
              <a:t>Theo làn gió mát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  <a:cs typeface="+mn-cs"/>
              </a:rPr>
              <a:t>Đóm đi rất êm,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  <a:cs typeface="+mn-cs"/>
              </a:rPr>
              <a:t>Đi suốt một đêm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  <a:cs typeface="+mn-cs"/>
              </a:rPr>
              <a:t>Lo cho người ngủ.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801101" y="4165109"/>
            <a:ext cx="365125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vi-VN" sz="2000" b="1">
                <a:solidFill>
                  <a:srgbClr val="002060"/>
                </a:solidFill>
              </a:rPr>
              <a:t>Võ Quảng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65276" y="4736797"/>
            <a:ext cx="5497513" cy="461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dirty="0">
                <a:solidFill>
                  <a:srgbClr val="FF0000"/>
                </a:solidFill>
              </a:rPr>
              <a:t>a) Con đom đóm được gọi bằng gì?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65276" y="5318125"/>
            <a:ext cx="9061450" cy="831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dirty="0">
                <a:solidFill>
                  <a:srgbClr val="FF0000"/>
                </a:solidFill>
              </a:rPr>
              <a:t>b) Tính nết và hoạt động của đom đóm được tả bằng những từ ngữ nào?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95600" y="116893"/>
            <a:ext cx="1120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smtClean="0">
                <a:latin typeface="+mj-lt"/>
              </a:rPr>
              <a:t>Thứ Tư ngày 26 tháng 1 năm 2022</a:t>
            </a:r>
          </a:p>
          <a:p>
            <a:r>
              <a:rPr lang="vi-VN" sz="2800" b="1" smtClean="0">
                <a:latin typeface="+mj-lt"/>
              </a:rPr>
              <a:t>                Luyện từ và câu</a:t>
            </a:r>
            <a:endParaRPr lang="vi-VN" sz="2800" b="1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501128"/>
              </p:ext>
            </p:extLst>
          </p:nvPr>
        </p:nvGraphicFramePr>
        <p:xfrm>
          <a:off x="1939925" y="3051174"/>
          <a:ext cx="8188812" cy="2737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6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558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84656"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53216"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28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r>
                        <a:rPr lang="vi-VN" sz="2800" dirty="0">
                          <a:solidFill>
                            <a:srgbClr val="002060"/>
                          </a:solidFill>
                          <a:latin typeface="+mj-lt"/>
                        </a:rPr>
                        <a:t>     </a:t>
                      </a:r>
                      <a:endParaRPr lang="en-US" sz="28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5377" name="TextBox 6"/>
          <p:cNvSpPr txBox="1">
            <a:spLocks noChangeArrowheads="1"/>
          </p:cNvSpPr>
          <p:nvPr/>
        </p:nvSpPr>
        <p:spPr bwMode="auto">
          <a:xfrm>
            <a:off x="1654176" y="533400"/>
            <a:ext cx="8689975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vi-VN" sz="2400" b="1">
                <a:solidFill>
                  <a:srgbClr val="002060"/>
                </a:solidFill>
              </a:rPr>
              <a:t>Bài tập 1: Đọc hai khổ thơ dưới đây và trả lời câu hỏi: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43164" y="1165224"/>
            <a:ext cx="3652837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</a:rPr>
              <a:t>Mặt trời gác núi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</a:rPr>
              <a:t>Bóng tối lan dần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</a:rPr>
              <a:t>Anh Đóm chuyên cần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</a:rPr>
              <a:t>Lên đèn đi gác.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56363" y="1093787"/>
            <a:ext cx="3651250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  <a:cs typeface="+mn-cs"/>
              </a:rPr>
              <a:t>Theo làn gió mát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  <a:cs typeface="+mn-cs"/>
              </a:rPr>
              <a:t>Đóm đi rất êm,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  <a:cs typeface="+mn-cs"/>
              </a:rPr>
              <a:t>Đi suốt một đêm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  <a:cs typeface="+mn-cs"/>
              </a:rPr>
              <a:t>Lo cho người ngủ.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92314" y="3108324"/>
            <a:ext cx="2447925" cy="1385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FF0000"/>
                </a:solidFill>
                <a:latin typeface="+mj-lt"/>
                <a:cs typeface="+mn-cs"/>
              </a:rPr>
              <a:t>Con đom đóm được gọi bằng</a:t>
            </a:r>
            <a:endParaRPr lang="en-US" sz="2800" dirty="0">
              <a:solidFill>
                <a:srgbClr val="FF0000"/>
              </a:solidFill>
              <a:latin typeface="+mj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+mj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67213" y="3108324"/>
            <a:ext cx="233045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FF0000"/>
                </a:solidFill>
                <a:latin typeface="+mj-lt"/>
                <a:cs typeface="+mn-cs"/>
              </a:rPr>
              <a:t>Tính nết của đom đóm</a:t>
            </a:r>
            <a:endParaRPr lang="en-US" sz="2800" dirty="0">
              <a:latin typeface="+mj-lt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48525" y="3141663"/>
            <a:ext cx="233045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FF0000"/>
                </a:solidFill>
                <a:latin typeface="+mj-lt"/>
                <a:cs typeface="+mn-cs"/>
              </a:rPr>
              <a:t>Hoạt động của đom đóm</a:t>
            </a:r>
            <a:endParaRPr lang="en-US" sz="2800" dirty="0">
              <a:latin typeface="+mj-lt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40013" y="4637088"/>
            <a:ext cx="12954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  <a:cs typeface="+mn-cs"/>
              </a:rPr>
              <a:t>Anh</a:t>
            </a:r>
            <a:r>
              <a:rPr lang="vi-VN" sz="2800" dirty="0">
                <a:latin typeface="+mj-lt"/>
                <a:cs typeface="+mn-cs"/>
              </a:rPr>
              <a:t> </a:t>
            </a:r>
            <a:endParaRPr lang="en-US" sz="2800" dirty="0">
              <a:latin typeface="+mj-lt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45014" y="4657725"/>
            <a:ext cx="20161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  <a:cs typeface="+mn-cs"/>
              </a:rPr>
              <a:t>Chuyên cần</a:t>
            </a:r>
            <a:r>
              <a:rPr lang="vi-VN" sz="2800" dirty="0">
                <a:latin typeface="+mj-lt"/>
                <a:cs typeface="+mn-cs"/>
              </a:rPr>
              <a:t> </a:t>
            </a:r>
            <a:endParaRPr lang="en-US" sz="2800" dirty="0">
              <a:latin typeface="+mj-lt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16725" y="4278312"/>
            <a:ext cx="3646488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</a:rPr>
              <a:t>l</a:t>
            </a:r>
            <a:r>
              <a:rPr lang="vi-VN" sz="2800" smtClean="0">
                <a:solidFill>
                  <a:srgbClr val="002060"/>
                </a:solidFill>
                <a:latin typeface="+mj-lt"/>
                <a:cs typeface="+mn-cs"/>
              </a:rPr>
              <a:t>ên </a:t>
            </a:r>
            <a:r>
              <a:rPr lang="vi-VN" sz="2800" dirty="0">
                <a:solidFill>
                  <a:srgbClr val="002060"/>
                </a:solidFill>
                <a:latin typeface="+mj-lt"/>
                <a:cs typeface="+mn-cs"/>
              </a:rPr>
              <a:t>đèn, đi gác, đi rất êm, đi suốt, lo cho người ngủ.</a:t>
            </a:r>
            <a:endParaRPr lang="en-US" sz="2800" dirty="0">
              <a:solidFill>
                <a:srgbClr val="002060"/>
              </a:solidFill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682" y="260349"/>
            <a:ext cx="11567318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rgbClr val="002060"/>
                </a:solidFill>
              </a:rPr>
              <a:t>Bài tập 2</a:t>
            </a:r>
            <a:r>
              <a:rPr lang="vi-VN" sz="2400" b="1">
                <a:solidFill>
                  <a:srgbClr val="002060"/>
                </a:solidFill>
              </a:rPr>
              <a:t>: </a:t>
            </a:r>
            <a:r>
              <a:rPr lang="vi-VN" sz="2400" b="1" smtClean="0">
                <a:solidFill>
                  <a:srgbClr val="002060"/>
                </a:solidFill>
              </a:rPr>
              <a:t>Đọc lại</a:t>
            </a:r>
            <a:r>
              <a:rPr lang="vi-VN" sz="2400" b="1" smtClean="0">
                <a:solidFill>
                  <a:srgbClr val="002060"/>
                </a:solidFill>
              </a:rPr>
              <a:t> </a:t>
            </a:r>
            <a:r>
              <a:rPr lang="vi-VN" sz="2400" b="1" dirty="0">
                <a:solidFill>
                  <a:srgbClr val="002060"/>
                </a:solidFill>
              </a:rPr>
              <a:t>bài thơ </a:t>
            </a:r>
            <a:r>
              <a:rPr lang="vi-VN" sz="2400" b="1" i="1" dirty="0">
                <a:solidFill>
                  <a:srgbClr val="002060"/>
                </a:solidFill>
              </a:rPr>
              <a:t>Anh Đom Đóm </a:t>
            </a:r>
            <a:r>
              <a:rPr lang="vi-VN" sz="2400" b="1" dirty="0">
                <a:solidFill>
                  <a:srgbClr val="002060"/>
                </a:solidFill>
              </a:rPr>
              <a:t>(đã học trong học kì </a:t>
            </a:r>
            <a:r>
              <a:rPr lang="vi-VN" sz="2400" b="1">
                <a:solidFill>
                  <a:srgbClr val="002060"/>
                </a:solidFill>
              </a:rPr>
              <a:t>I</a:t>
            </a:r>
            <a:r>
              <a:rPr lang="vi-VN" sz="2400" b="1" smtClean="0">
                <a:solidFill>
                  <a:srgbClr val="002060"/>
                </a:solidFill>
              </a:rPr>
              <a:t>). Tìm những con vật khác ngoài con đom đóm được </a:t>
            </a:r>
            <a:r>
              <a:rPr lang="vi-VN" sz="2400" b="1" dirty="0">
                <a:solidFill>
                  <a:srgbClr val="002060"/>
                </a:solidFill>
              </a:rPr>
              <a:t>gọi và tả như người (nhân </a:t>
            </a:r>
            <a:r>
              <a:rPr lang="vi-VN" sz="2400" b="1">
                <a:solidFill>
                  <a:srgbClr val="002060"/>
                </a:solidFill>
              </a:rPr>
              <a:t>hóa</a:t>
            </a:r>
            <a:r>
              <a:rPr lang="vi-VN" sz="2400" b="1" smtClean="0">
                <a:solidFill>
                  <a:srgbClr val="002060"/>
                </a:solidFill>
              </a:rPr>
              <a:t>), viết vào chỗ trống trong bảng sau :</a:t>
            </a:r>
            <a:endParaRPr lang="vi-VN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847851" y="2397126"/>
          <a:ext cx="8627983" cy="4200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034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319951"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66574"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3746"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28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r>
                        <a:rPr lang="vi-VN" sz="2800" dirty="0">
                          <a:solidFill>
                            <a:srgbClr val="002060"/>
                          </a:solidFill>
                          <a:latin typeface="+mj-lt"/>
                        </a:rPr>
                        <a:t>     </a:t>
                      </a:r>
                      <a:endParaRPr lang="en-US" sz="28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919289" y="2565400"/>
            <a:ext cx="2160587" cy="954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FF0000"/>
                </a:solidFill>
                <a:latin typeface="+mj-lt"/>
                <a:cs typeface="+mn-cs"/>
              </a:rPr>
              <a:t>Tên các con vật</a:t>
            </a:r>
            <a:endParaRPr lang="en-US" sz="2800" dirty="0">
              <a:solidFill>
                <a:srgbClr val="FF0000"/>
              </a:solidFill>
              <a:latin typeface="+mj-lt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24338" y="2546350"/>
            <a:ext cx="2330450" cy="954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FF0000"/>
                </a:solidFill>
                <a:latin typeface="+mj-lt"/>
                <a:cs typeface="+mn-cs"/>
              </a:rPr>
              <a:t>Các con vật được gọi bằng</a:t>
            </a:r>
            <a:endParaRPr lang="en-US" sz="2800" dirty="0">
              <a:latin typeface="+mj-lt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59600" y="2546350"/>
            <a:ext cx="3240088" cy="954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FF0000"/>
                </a:solidFill>
                <a:latin typeface="+mj-lt"/>
                <a:cs typeface="+mn-cs"/>
              </a:rPr>
              <a:t>Các con vật được tả như tả người</a:t>
            </a:r>
            <a:endParaRPr lang="en-US" sz="2800" dirty="0">
              <a:solidFill>
                <a:srgbClr val="FF0000"/>
              </a:solidFill>
              <a:latin typeface="+mj-lt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35188" y="4346575"/>
            <a:ext cx="1739900" cy="522288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latin typeface="+mj-lt"/>
                <a:cs typeface="+mn-cs"/>
              </a:rPr>
              <a:t>Cò Bợ</a:t>
            </a:r>
            <a:endParaRPr lang="en-US" sz="2800" dirty="0">
              <a:latin typeface="+mj-lt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83113" y="4292601"/>
            <a:ext cx="1739900" cy="523875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latin typeface="+mj-lt"/>
                <a:cs typeface="+mn-cs"/>
              </a:rPr>
              <a:t>Chị </a:t>
            </a:r>
            <a:endParaRPr lang="en-US" sz="2800" dirty="0">
              <a:latin typeface="+mj-lt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59601" y="3916363"/>
            <a:ext cx="3313113" cy="1384300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latin typeface="+mj-lt"/>
                <a:cs typeface="+mn-cs"/>
              </a:rPr>
              <a:t>Ru con: Ru hỡi/ Ru hời?/ Hỡi bé tôi ơi/ Ngủ cho ngon giấc </a:t>
            </a:r>
            <a:endParaRPr lang="en-US" sz="2800" dirty="0">
              <a:latin typeface="+mj-lt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35188" y="5805489"/>
            <a:ext cx="1739900" cy="522287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latin typeface="+mj-lt"/>
                <a:cs typeface="+mn-cs"/>
              </a:rPr>
              <a:t>Vạc</a:t>
            </a:r>
            <a:endParaRPr lang="en-US" sz="2800" dirty="0">
              <a:latin typeface="+mj-lt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08513" y="5857876"/>
            <a:ext cx="1739900" cy="523875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latin typeface="+mj-lt"/>
                <a:cs typeface="+mn-cs"/>
              </a:rPr>
              <a:t>Thím </a:t>
            </a:r>
            <a:endParaRPr lang="en-US" sz="2800" dirty="0">
              <a:latin typeface="+mj-lt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19963" y="5805489"/>
            <a:ext cx="2614612" cy="522287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latin typeface="+mj-lt"/>
                <a:cs typeface="+mn-cs"/>
              </a:rPr>
              <a:t>Lặng lẽ mò tôm</a:t>
            </a:r>
            <a:endParaRPr lang="en-US" sz="2800" dirty="0">
              <a:latin typeface="+mj-lt"/>
              <a:cs typeface="+mn-cs"/>
            </a:endParaRPr>
          </a:p>
        </p:txBody>
      </p:sp>
      <p:pic>
        <p:nvPicPr>
          <p:cNvPr id="1026" name="Picture 2" descr="Hình ảnh có liên qu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71926" y="2265363"/>
            <a:ext cx="4608513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Kết quả hình ảnh cho hình ảnh con vạ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2276476"/>
            <a:ext cx="5418138" cy="446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4943475" y="6165850"/>
            <a:ext cx="2160588" cy="522288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b="1" dirty="0">
                <a:solidFill>
                  <a:srgbClr val="FF0000"/>
                </a:solidFill>
                <a:latin typeface="+mj-lt"/>
                <a:cs typeface="+mn-cs"/>
              </a:rPr>
              <a:t> Con Vạc</a:t>
            </a:r>
            <a:endParaRPr lang="en-US" sz="2800" b="1" dirty="0">
              <a:solidFill>
                <a:srgbClr val="FF0000"/>
              </a:solidFill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 animBg="1"/>
      <p:bldP spid="17" grpId="1" animBg="1"/>
      <p:bldP spid="17" grpId="2" animBg="1"/>
      <p:bldP spid="17" grpId="3" animBg="1"/>
      <p:bldP spid="17" grpId="4" animBg="1"/>
      <p:bldP spid="18" grpId="0" animBg="1"/>
      <p:bldP spid="18" grpId="1" animBg="1"/>
      <p:bldP spid="18" grpId="2" animBg="1"/>
      <p:bldP spid="18" grpId="3" animBg="1"/>
      <p:bldP spid="18" grpId="4" animBg="1"/>
      <p:bldP spid="19" grpId="0" animBg="1"/>
      <p:bldP spid="19" grpId="1" animBg="1"/>
      <p:bldP spid="19" grpId="2" animBg="1"/>
      <p:bldP spid="19" grpId="3" animBg="1"/>
      <p:bldP spid="19" grpId="4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2" grpId="3" animBg="1"/>
      <p:bldP spid="22" grpId="4" animBg="1"/>
      <p:bldP spid="23" grpId="0" animBg="1"/>
      <p:bldP spid="23" grpId="1" animBg="1"/>
      <p:bldP spid="23" grpId="2" animBg="1"/>
      <p:bldP spid="23" grpId="3" animBg="1"/>
      <p:bldP spid="23" grpId="4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6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62114" y="609600"/>
            <a:ext cx="4433887" cy="646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dirty="0">
                <a:solidFill>
                  <a:srgbClr val="FF0000"/>
                </a:solidFill>
                <a:latin typeface="+mj-lt"/>
                <a:cs typeface="+mn-cs"/>
              </a:rPr>
              <a:t> </a:t>
            </a:r>
            <a:r>
              <a:rPr lang="vi-VN" sz="2800" b="1" dirty="0">
                <a:solidFill>
                  <a:srgbClr val="002060"/>
                </a:solidFill>
                <a:latin typeface="+mj-lt"/>
                <a:cs typeface="+mn-cs"/>
              </a:rPr>
              <a:t>- Em hiểu nhân hóa là gì?</a:t>
            </a:r>
          </a:p>
        </p:txBody>
      </p:sp>
      <p:sp>
        <p:nvSpPr>
          <p:cNvPr id="12" name="Flowchart: Preparation 11"/>
          <p:cNvSpPr/>
          <p:nvPr/>
        </p:nvSpPr>
        <p:spPr>
          <a:xfrm>
            <a:off x="1919288" y="1330325"/>
            <a:ext cx="8101012" cy="1655763"/>
          </a:xfrm>
          <a:prstGeom prst="flowChartPreparation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16275" y="1465262"/>
            <a:ext cx="5759450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b="1" u="sng" dirty="0">
                <a:solidFill>
                  <a:srgbClr val="FF0000"/>
                </a:solidFill>
                <a:latin typeface="+mj-lt"/>
                <a:cs typeface="+mn-cs"/>
              </a:rPr>
              <a:t>Nhân hóa </a:t>
            </a:r>
            <a:r>
              <a:rPr lang="vi-VN" sz="2800" b="1" dirty="0">
                <a:solidFill>
                  <a:srgbClr val="FF0000"/>
                </a:solidFill>
                <a:latin typeface="+mj-lt"/>
                <a:cs typeface="+mn-cs"/>
              </a:rPr>
              <a:t>là</a:t>
            </a:r>
            <a:r>
              <a:rPr lang="vi-VN" sz="2800" dirty="0">
                <a:solidFill>
                  <a:srgbClr val="FF0000"/>
                </a:solidFill>
                <a:latin typeface="+mj-lt"/>
                <a:cs typeface="+mn-cs"/>
              </a:rPr>
              <a:t> </a:t>
            </a:r>
            <a:r>
              <a:rPr lang="vi-VN" sz="2800" b="1" dirty="0">
                <a:solidFill>
                  <a:srgbClr val="FF0000"/>
                </a:solidFill>
                <a:latin typeface="+mj-lt"/>
                <a:cs typeface="+mn-cs"/>
              </a:rPr>
              <a:t>gọi hoặc tả con vật, cây cối, đồ vật,... bằng những từ ngữ vốn được dùng để gọi hoặc tả con người</a:t>
            </a:r>
            <a:r>
              <a:rPr lang="vi-VN" sz="2800" dirty="0">
                <a:solidFill>
                  <a:srgbClr val="FF0000"/>
                </a:solidFill>
                <a:latin typeface="+mj-lt"/>
                <a:cs typeface="+mn-cs"/>
              </a:rPr>
              <a:t>.</a:t>
            </a:r>
            <a:endParaRPr lang="en-US" sz="2800" dirty="0">
              <a:solidFill>
                <a:srgbClr val="FF0000"/>
              </a:solidFill>
              <a:latin typeface="+mj-lt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62114" y="3130550"/>
            <a:ext cx="7673975" cy="1076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dirty="0">
                <a:solidFill>
                  <a:srgbClr val="FF0000"/>
                </a:solidFill>
                <a:latin typeface="+mj-lt"/>
                <a:cs typeface="+mn-cs"/>
              </a:rPr>
              <a:t> </a:t>
            </a:r>
            <a:r>
              <a:rPr lang="vi-VN" sz="2800" b="1" dirty="0">
                <a:solidFill>
                  <a:srgbClr val="002060"/>
                </a:solidFill>
                <a:latin typeface="+mj-lt"/>
                <a:cs typeface="+mn-cs"/>
              </a:rPr>
              <a:t>- Vì sao có thể nói hình ảnh của Cò bợ và Vạc là những hình ảnh nhân hóa?</a:t>
            </a:r>
          </a:p>
        </p:txBody>
      </p:sp>
      <p:sp>
        <p:nvSpPr>
          <p:cNvPr id="19" name="Flowchart: Preparation 18"/>
          <p:cNvSpPr/>
          <p:nvPr/>
        </p:nvSpPr>
        <p:spPr>
          <a:xfrm>
            <a:off x="1787526" y="4281487"/>
            <a:ext cx="8101013" cy="1657350"/>
          </a:xfrm>
          <a:prstGeom prst="flowChartPreparation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25788" y="4418012"/>
            <a:ext cx="5994400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b="1" dirty="0">
                <a:solidFill>
                  <a:srgbClr val="FF0000"/>
                </a:solidFill>
                <a:latin typeface="+mj-lt"/>
                <a:cs typeface="+mn-cs"/>
              </a:rPr>
              <a:t>Vì Cò Bợ và Vạc được gọi như người bằng những từ ngữ tả người đang: ru con, lặng lẽ mò tôm.</a:t>
            </a:r>
            <a:endParaRPr lang="en-US" sz="2800" b="1" dirty="0">
              <a:solidFill>
                <a:srgbClr val="FF0000"/>
              </a:solidFill>
              <a:latin typeface="+mj-lt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31951" y="819150"/>
            <a:ext cx="7673975" cy="646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dirty="0">
                <a:solidFill>
                  <a:srgbClr val="FF0000"/>
                </a:solidFill>
                <a:latin typeface="+mj-lt"/>
                <a:cs typeface="+mn-cs"/>
              </a:rPr>
              <a:t> </a:t>
            </a:r>
            <a:r>
              <a:rPr lang="vi-VN" sz="2800" b="1" dirty="0">
                <a:solidFill>
                  <a:srgbClr val="002060"/>
                </a:solidFill>
                <a:latin typeface="+mj-lt"/>
                <a:cs typeface="+mn-cs"/>
              </a:rPr>
              <a:t>- Đặt câu có sử dụng biện pháp nhân hóa?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88195" y="1754515"/>
            <a:ext cx="10099674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b="1" dirty="0">
                <a:solidFill>
                  <a:srgbClr val="FF0000"/>
                </a:solidFill>
                <a:latin typeface="+mj-lt"/>
                <a:cs typeface="+mn-cs"/>
              </a:rPr>
              <a:t>Cổng trường đang dang rộng đôi tay để đón chào các học sinh.</a:t>
            </a:r>
            <a:endParaRPr lang="en-US" sz="2800" b="1" dirty="0">
              <a:solidFill>
                <a:srgbClr val="FF0000"/>
              </a:solidFill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2" grpId="0" animBg="1"/>
      <p:bldP spid="12" grpId="1" animBg="1"/>
      <p:bldP spid="13" grpId="0"/>
      <p:bldP spid="13" grpId="1"/>
      <p:bldP spid="14" grpId="0" animBg="1"/>
      <p:bldP spid="14" grpId="1" animBg="1"/>
      <p:bldP spid="19" grpId="0" animBg="1"/>
      <p:bldP spid="19" grpId="1" animBg="1"/>
      <p:bldP spid="20" grpId="0"/>
      <p:bldP spid="20" grpId="1"/>
      <p:bldP spid="21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4764" y="304800"/>
            <a:ext cx="11005236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rgbClr val="002060"/>
                </a:solidFill>
              </a:rPr>
              <a:t>Bài tập 3</a:t>
            </a:r>
            <a:r>
              <a:rPr lang="vi-VN" sz="2400" b="1">
                <a:solidFill>
                  <a:srgbClr val="002060"/>
                </a:solidFill>
              </a:rPr>
              <a:t>: </a:t>
            </a:r>
            <a:r>
              <a:rPr lang="vi-VN" sz="2400" b="1" smtClean="0">
                <a:solidFill>
                  <a:srgbClr val="002060"/>
                </a:solidFill>
              </a:rPr>
              <a:t>Gạch dưới </a:t>
            </a:r>
            <a:r>
              <a:rPr lang="vi-VN" sz="2400" b="1" dirty="0">
                <a:solidFill>
                  <a:srgbClr val="002060"/>
                </a:solidFill>
              </a:rPr>
              <a:t>bộ phận câu trả lời cho câu </a:t>
            </a:r>
            <a:r>
              <a:rPr lang="vi-VN" sz="2400" b="1">
                <a:solidFill>
                  <a:srgbClr val="002060"/>
                </a:solidFill>
              </a:rPr>
              <a:t>hỏi </a:t>
            </a:r>
            <a:r>
              <a:rPr lang="vi-VN" sz="2400" b="1" smtClean="0">
                <a:solidFill>
                  <a:srgbClr val="002060"/>
                </a:solidFill>
              </a:rPr>
              <a:t>Khi </a:t>
            </a:r>
            <a:r>
              <a:rPr lang="vi-VN" sz="2400" b="1">
                <a:solidFill>
                  <a:srgbClr val="002060"/>
                </a:solidFill>
              </a:rPr>
              <a:t>nào </a:t>
            </a:r>
            <a:r>
              <a:rPr lang="vi-VN" sz="2400" b="1" smtClean="0">
                <a:solidFill>
                  <a:srgbClr val="002060"/>
                </a:solidFill>
              </a:rPr>
              <a:t>? trong mỗi câu văn dưới đây :</a:t>
            </a:r>
            <a:endParaRPr lang="vi-VN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1" y="1484313"/>
            <a:ext cx="7673975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dirty="0">
                <a:solidFill>
                  <a:srgbClr val="FF0000"/>
                </a:solidFill>
                <a:latin typeface="+mj-lt"/>
                <a:cs typeface="+mn-cs"/>
              </a:rPr>
              <a:t> </a:t>
            </a:r>
            <a:r>
              <a:rPr lang="vi-VN" sz="2800" b="1" dirty="0">
                <a:solidFill>
                  <a:srgbClr val="C00000"/>
                </a:solidFill>
                <a:latin typeface="+mj-lt"/>
                <a:cs typeface="+mn-cs"/>
              </a:rPr>
              <a:t>a) Anh Đom Đóm lên đèn đi gác khi trời đã tối.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00201" y="2541587"/>
            <a:ext cx="7675563" cy="646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dirty="0">
                <a:solidFill>
                  <a:srgbClr val="FF0000"/>
                </a:solidFill>
                <a:latin typeface="+mj-lt"/>
                <a:cs typeface="+mn-cs"/>
              </a:rPr>
              <a:t> </a:t>
            </a:r>
            <a:r>
              <a:rPr lang="vi-VN" sz="2800" b="1" dirty="0">
                <a:solidFill>
                  <a:srgbClr val="C00000"/>
                </a:solidFill>
                <a:latin typeface="+mj-lt"/>
                <a:cs typeface="+mn-cs"/>
              </a:rPr>
              <a:t>b) Tối mai, anh Đom Đóm lại đi gác.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07000" y="3593124"/>
            <a:ext cx="8640763" cy="646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dirty="0">
                <a:solidFill>
                  <a:srgbClr val="FF0000"/>
                </a:solidFill>
                <a:latin typeface="+mj-lt"/>
                <a:cs typeface="+mn-cs"/>
              </a:rPr>
              <a:t> </a:t>
            </a:r>
            <a:r>
              <a:rPr lang="vi-VN" sz="2800" b="1" dirty="0">
                <a:solidFill>
                  <a:srgbClr val="C00000"/>
                </a:solidFill>
                <a:latin typeface="+mj-lt"/>
                <a:cs typeface="+mn-cs"/>
              </a:rPr>
              <a:t>c) Chúng em học bài thơ </a:t>
            </a:r>
            <a:r>
              <a:rPr lang="vi-VN" sz="2800" b="1" i="1" dirty="0">
                <a:solidFill>
                  <a:srgbClr val="C00000"/>
                </a:solidFill>
                <a:latin typeface="+mj-lt"/>
                <a:cs typeface="+mn-cs"/>
              </a:rPr>
              <a:t>Anh Đom Đóm </a:t>
            </a:r>
            <a:r>
              <a:rPr lang="vi-VN" sz="2800" b="1" dirty="0">
                <a:solidFill>
                  <a:srgbClr val="C00000"/>
                </a:solidFill>
                <a:latin typeface="+mj-lt"/>
                <a:cs typeface="+mn-cs"/>
              </a:rPr>
              <a:t>trong học </a:t>
            </a:r>
            <a:r>
              <a:rPr lang="vi-VN" sz="2800" b="1">
                <a:solidFill>
                  <a:srgbClr val="C00000"/>
                </a:solidFill>
                <a:latin typeface="+mj-lt"/>
                <a:cs typeface="+mn-cs"/>
              </a:rPr>
              <a:t>kì </a:t>
            </a:r>
            <a:r>
              <a:rPr lang="vi-VN" sz="2800" b="1" smtClean="0">
                <a:solidFill>
                  <a:srgbClr val="C00000"/>
                </a:solidFill>
                <a:latin typeface="+mj-lt"/>
                <a:cs typeface="+mn-cs"/>
              </a:rPr>
              <a:t>I.</a:t>
            </a:r>
            <a:endParaRPr lang="vi-VN" sz="2800" b="1" dirty="0">
              <a:solidFill>
                <a:srgbClr val="C00000"/>
              </a:solidFill>
              <a:latin typeface="+mj-lt"/>
              <a:cs typeface="+mn-c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6781800" y="2152821"/>
            <a:ext cx="216058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08214" y="3187700"/>
            <a:ext cx="1079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001000" y="4239237"/>
            <a:ext cx="216058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52562" y="4510088"/>
            <a:ext cx="9323388" cy="6477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dirty="0">
                <a:solidFill>
                  <a:srgbClr val="FF0000"/>
                </a:solidFill>
                <a:latin typeface="+mj-lt"/>
                <a:cs typeface="+mn-cs"/>
              </a:rPr>
              <a:t> </a:t>
            </a:r>
            <a:r>
              <a:rPr lang="vi-VN" sz="2800" b="1" dirty="0">
                <a:solidFill>
                  <a:srgbClr val="002060"/>
                </a:solidFill>
                <a:latin typeface="+mj-lt"/>
                <a:cs typeface="+mn-cs"/>
              </a:rPr>
              <a:t>- Bộ phận câu trả lời cho câu </a:t>
            </a:r>
            <a:r>
              <a:rPr lang="vi-VN" sz="2800" b="1">
                <a:solidFill>
                  <a:srgbClr val="002060"/>
                </a:solidFill>
                <a:latin typeface="+mj-lt"/>
                <a:cs typeface="+mn-cs"/>
              </a:rPr>
              <a:t>hỏi </a:t>
            </a:r>
            <a:r>
              <a:rPr lang="vi-VN" sz="2800" b="1" i="1" smtClean="0">
                <a:solidFill>
                  <a:srgbClr val="002060"/>
                </a:solidFill>
                <a:latin typeface="+mj-lt"/>
                <a:cs typeface="+mn-cs"/>
              </a:rPr>
              <a:t>Khi </a:t>
            </a:r>
            <a:r>
              <a:rPr lang="vi-VN" sz="2800" b="1" i="1">
                <a:solidFill>
                  <a:srgbClr val="002060"/>
                </a:solidFill>
                <a:latin typeface="+mj-lt"/>
                <a:cs typeface="+mn-cs"/>
              </a:rPr>
              <a:t>nào</a:t>
            </a:r>
            <a:r>
              <a:rPr lang="vi-VN" sz="2800" b="1" i="1" smtClean="0">
                <a:solidFill>
                  <a:srgbClr val="002060"/>
                </a:solidFill>
                <a:latin typeface="+mj-lt"/>
                <a:cs typeface="+mn-cs"/>
              </a:rPr>
              <a:t>? </a:t>
            </a:r>
            <a:r>
              <a:rPr lang="vi-VN" sz="2800" b="1" dirty="0">
                <a:solidFill>
                  <a:srgbClr val="002060"/>
                </a:solidFill>
                <a:latin typeface="+mj-lt"/>
                <a:cs typeface="+mn-cs"/>
              </a:rPr>
              <a:t>thường chỉ gì?</a:t>
            </a:r>
          </a:p>
        </p:txBody>
      </p:sp>
      <p:sp>
        <p:nvSpPr>
          <p:cNvPr id="18" name="Flowchart: Preparation 17"/>
          <p:cNvSpPr/>
          <p:nvPr/>
        </p:nvSpPr>
        <p:spPr>
          <a:xfrm>
            <a:off x="1952554" y="5342242"/>
            <a:ext cx="8148636" cy="1223962"/>
          </a:xfrm>
          <a:prstGeom prst="flowChartPreparation">
            <a:avLst/>
          </a:prstGeom>
          <a:solidFill>
            <a:srgbClr val="FFFF0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048000" y="5531998"/>
            <a:ext cx="6442074" cy="954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b="1" dirty="0">
                <a:solidFill>
                  <a:srgbClr val="FF0000"/>
                </a:solidFill>
                <a:latin typeface="+mj-lt"/>
                <a:cs typeface="+mn-cs"/>
              </a:rPr>
              <a:t>Bộ phận câu trả lời cho câu </a:t>
            </a:r>
            <a:r>
              <a:rPr lang="vi-VN" sz="2800" b="1">
                <a:solidFill>
                  <a:srgbClr val="FF0000"/>
                </a:solidFill>
                <a:latin typeface="+mj-lt"/>
                <a:cs typeface="+mn-cs"/>
              </a:rPr>
              <a:t>hỏi </a:t>
            </a:r>
            <a:r>
              <a:rPr lang="vi-VN" sz="2800" b="1" smtClean="0">
                <a:solidFill>
                  <a:srgbClr val="FF0000"/>
                </a:solidFill>
                <a:latin typeface="+mj-lt"/>
                <a:cs typeface="+mn-cs"/>
              </a:rPr>
              <a:t>Khi </a:t>
            </a:r>
            <a:r>
              <a:rPr lang="vi-VN" sz="2800" b="1">
                <a:solidFill>
                  <a:srgbClr val="FF0000"/>
                </a:solidFill>
                <a:latin typeface="+mj-lt"/>
                <a:cs typeface="+mn-cs"/>
              </a:rPr>
              <a:t>nào</a:t>
            </a:r>
            <a:r>
              <a:rPr lang="vi-VN" sz="2800" b="1" smtClean="0">
                <a:solidFill>
                  <a:srgbClr val="FF0000"/>
                </a:solidFill>
                <a:latin typeface="+mj-lt"/>
                <a:cs typeface="+mn-cs"/>
              </a:rPr>
              <a:t>? </a:t>
            </a:r>
            <a:r>
              <a:rPr lang="vi-VN" sz="2800" b="1" dirty="0">
                <a:solidFill>
                  <a:srgbClr val="FF0000"/>
                </a:solidFill>
                <a:latin typeface="+mj-lt"/>
                <a:cs typeface="+mn-cs"/>
              </a:rPr>
              <a:t>thường chỉ thời gian.</a:t>
            </a:r>
            <a:endParaRPr lang="en-US" sz="2800" b="1" dirty="0">
              <a:solidFill>
                <a:srgbClr val="FF0000"/>
              </a:solidFill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 animBg="1"/>
      <p:bldP spid="11" grpId="0" animBg="1"/>
      <p:bldP spid="17" grpId="0" animBg="1"/>
      <p:bldP spid="18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98821" y="533400"/>
            <a:ext cx="4840287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vi-VN" sz="2800" b="1" dirty="0">
                <a:solidFill>
                  <a:srgbClr val="002060"/>
                </a:solidFill>
              </a:rPr>
              <a:t>Bài tập 4: Trả lời câu hỏi: 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31951" y="1418432"/>
            <a:ext cx="6767513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dirty="0">
                <a:solidFill>
                  <a:srgbClr val="FF0000"/>
                </a:solidFill>
                <a:latin typeface="+mj-lt"/>
                <a:cs typeface="+mn-cs"/>
              </a:rPr>
              <a:t> </a:t>
            </a:r>
            <a:r>
              <a:rPr lang="vi-VN" sz="2800" b="1" dirty="0">
                <a:solidFill>
                  <a:srgbClr val="C00000"/>
                </a:solidFill>
                <a:latin typeface="+mj-lt"/>
                <a:cs typeface="+mn-cs"/>
              </a:rPr>
              <a:t>a) Lớp em bắt đầu vào học kì II khi nào?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47826" y="3148807"/>
            <a:ext cx="4879975" cy="646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dirty="0">
                <a:solidFill>
                  <a:srgbClr val="FF0000"/>
                </a:solidFill>
                <a:latin typeface="+mj-lt"/>
                <a:cs typeface="+mn-cs"/>
              </a:rPr>
              <a:t> </a:t>
            </a:r>
            <a:r>
              <a:rPr lang="vi-VN" sz="2800" b="1" dirty="0">
                <a:solidFill>
                  <a:srgbClr val="C00000"/>
                </a:solidFill>
                <a:latin typeface="+mj-lt"/>
                <a:cs typeface="+mn-cs"/>
              </a:rPr>
              <a:t>b) Khi nào học kì II kết thúc?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09739" y="4517232"/>
            <a:ext cx="5970587" cy="646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dirty="0">
                <a:solidFill>
                  <a:srgbClr val="FF0000"/>
                </a:solidFill>
                <a:latin typeface="+mj-lt"/>
                <a:cs typeface="+mn-cs"/>
              </a:rPr>
              <a:t> </a:t>
            </a:r>
            <a:r>
              <a:rPr lang="vi-VN" sz="2800" b="1" dirty="0">
                <a:solidFill>
                  <a:srgbClr val="C00000"/>
                </a:solidFill>
                <a:latin typeface="+mj-lt"/>
                <a:cs typeface="+mn-cs"/>
              </a:rPr>
              <a:t>c) </a:t>
            </a:r>
            <a:r>
              <a:rPr lang="vi-VN" sz="2800" b="1">
                <a:solidFill>
                  <a:srgbClr val="C00000"/>
                </a:solidFill>
                <a:latin typeface="+mj-lt"/>
                <a:cs typeface="+mn-cs"/>
              </a:rPr>
              <a:t>Tháng </a:t>
            </a:r>
            <a:r>
              <a:rPr lang="vi-VN" sz="2800" b="1" smtClean="0">
                <a:solidFill>
                  <a:srgbClr val="C00000"/>
                </a:solidFill>
                <a:latin typeface="+mj-lt"/>
                <a:cs typeface="+mn-cs"/>
              </a:rPr>
              <a:t>mấy </a:t>
            </a:r>
            <a:r>
              <a:rPr lang="vi-VN" sz="2800" b="1" dirty="0">
                <a:solidFill>
                  <a:srgbClr val="C00000"/>
                </a:solidFill>
                <a:latin typeface="+mj-lt"/>
                <a:cs typeface="+mn-cs"/>
              </a:rPr>
              <a:t>các em được nghỉ hè?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90726" y="2067719"/>
            <a:ext cx="8137525" cy="9540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b="1" dirty="0">
                <a:solidFill>
                  <a:srgbClr val="C00000"/>
                </a:solidFill>
                <a:latin typeface="+mj-lt"/>
                <a:cs typeface="+mn-cs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+mj-lt"/>
                <a:cs typeface="+mn-cs"/>
              </a:rPr>
              <a:t>Lớp em bắt đầu vào học kì II</a:t>
            </a:r>
            <a:r>
              <a:rPr lang="vi-VN" sz="2800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vi-VN" sz="2800" b="1" dirty="0">
                <a:solidFill>
                  <a:srgbClr val="0070C0"/>
                </a:solidFill>
                <a:latin typeface="+mj-lt"/>
                <a:cs typeface="+mn-cs"/>
              </a:rPr>
              <a:t>từ </a:t>
            </a:r>
            <a:r>
              <a:rPr lang="vi-VN" sz="2800" b="1">
                <a:solidFill>
                  <a:srgbClr val="0070C0"/>
                </a:solidFill>
                <a:latin typeface="+mj-lt"/>
                <a:cs typeface="+mn-cs"/>
              </a:rPr>
              <a:t>ngày </a:t>
            </a:r>
            <a:r>
              <a:rPr lang="vi-VN" sz="2800" b="1" smtClean="0">
                <a:solidFill>
                  <a:srgbClr val="0070C0"/>
                </a:solidFill>
                <a:latin typeface="+mj-lt"/>
                <a:cs typeface="+mn-cs"/>
              </a:rPr>
              <a:t>24 </a:t>
            </a:r>
            <a:r>
              <a:rPr lang="vi-VN" sz="2800" b="1" dirty="0">
                <a:solidFill>
                  <a:srgbClr val="0070C0"/>
                </a:solidFill>
                <a:latin typeface="+mj-lt"/>
                <a:cs typeface="+mn-cs"/>
              </a:rPr>
              <a:t>tháng </a:t>
            </a:r>
            <a:r>
              <a:rPr lang="vi-VN" sz="2800" b="1">
                <a:solidFill>
                  <a:srgbClr val="0070C0"/>
                </a:solidFill>
                <a:latin typeface="+mj-lt"/>
                <a:cs typeface="+mn-cs"/>
              </a:rPr>
              <a:t>1 </a:t>
            </a:r>
            <a:r>
              <a:rPr lang="vi-VN" sz="2800" b="1" smtClean="0">
                <a:solidFill>
                  <a:srgbClr val="0070C0"/>
                </a:solidFill>
                <a:latin typeface="+mj-lt"/>
                <a:cs typeface="+mn-cs"/>
              </a:rPr>
              <a:t>/ </a:t>
            </a:r>
            <a:r>
              <a:rPr lang="vi-VN" sz="2800" b="1" dirty="0">
                <a:solidFill>
                  <a:srgbClr val="0070C0"/>
                </a:solidFill>
                <a:latin typeface="+mj-lt"/>
                <a:cs typeface="+mn-cs"/>
              </a:rPr>
              <a:t>từ thứ hai tuần sau/…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90725" y="3848894"/>
            <a:ext cx="7943850" cy="5222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b="1" dirty="0">
                <a:solidFill>
                  <a:srgbClr val="C00000"/>
                </a:solidFill>
                <a:latin typeface="+mj-lt"/>
                <a:cs typeface="+mn-cs"/>
              </a:rPr>
              <a:t> </a:t>
            </a:r>
            <a:r>
              <a:rPr lang="vi-VN" sz="2800" b="1" dirty="0">
                <a:solidFill>
                  <a:srgbClr val="0070C0"/>
                </a:solidFill>
                <a:latin typeface="+mj-lt"/>
                <a:cs typeface="+mn-cs"/>
              </a:rPr>
              <a:t>Ngày 31 tháng 5 / cuối tháng 5 </a:t>
            </a:r>
            <a:r>
              <a:rPr lang="vi-VN" sz="2800" b="1" dirty="0">
                <a:solidFill>
                  <a:srgbClr val="FF0000"/>
                </a:solidFill>
                <a:latin typeface="+mj-lt"/>
                <a:cs typeface="+mn-cs"/>
              </a:rPr>
              <a:t>học kì II kết thúc.</a:t>
            </a:r>
            <a:r>
              <a:rPr lang="vi-VN" sz="2800" dirty="0">
                <a:latin typeface="+mn-lt"/>
                <a:cs typeface="+mn-cs"/>
              </a:rPr>
              <a:t> </a:t>
            </a:r>
            <a:endParaRPr lang="vi-VN" sz="2800" b="1" dirty="0">
              <a:solidFill>
                <a:srgbClr val="0070C0"/>
              </a:solidFill>
              <a:latin typeface="+mj-lt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70088" y="5234783"/>
            <a:ext cx="7797800" cy="523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b="1" dirty="0">
                <a:solidFill>
                  <a:srgbClr val="C00000"/>
                </a:solidFill>
                <a:latin typeface="+mj-lt"/>
                <a:cs typeface="+mn-cs"/>
              </a:rPr>
              <a:t> </a:t>
            </a:r>
            <a:r>
              <a:rPr lang="vi-VN" sz="2800" b="1" dirty="0">
                <a:solidFill>
                  <a:srgbClr val="0070C0"/>
                </a:solidFill>
                <a:latin typeface="+mj-lt"/>
                <a:cs typeface="+mn-cs"/>
              </a:rPr>
              <a:t>Đầu tháng 6 / ngày 2 tháng 6 </a:t>
            </a:r>
            <a:r>
              <a:rPr lang="vi-VN" sz="2800" b="1" dirty="0">
                <a:solidFill>
                  <a:srgbClr val="FF0000"/>
                </a:solidFill>
                <a:latin typeface="+mj-lt"/>
                <a:cs typeface="+mn-cs"/>
              </a:rPr>
              <a:t>em được nghỉ hè.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 animBg="1"/>
      <p:bldP spid="13" grpId="1" animBg="1"/>
      <p:bldP spid="14" grpId="0" animBg="1"/>
      <p:bldP spid="14" grpId="1" animBg="1"/>
      <p:bldP spid="14" grpId="2" animBg="1"/>
      <p:bldP spid="19" grpId="0" animBg="1"/>
      <p:bldP spid="19" grpId="1" animBg="1"/>
      <p:bldP spid="19" grpId="2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5400" y="8382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smtClean="0">
                <a:solidFill>
                  <a:srgbClr val="00B050"/>
                </a:solidFill>
                <a:latin typeface="+mj-lt"/>
              </a:rPr>
              <a:t>DẶN DÒ :</a:t>
            </a:r>
            <a:endParaRPr lang="vi-VN" sz="3200" b="1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3600" y="22098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vi-VN" sz="3200" b="1" smtClean="0">
                <a:latin typeface="+mj-lt"/>
              </a:rPr>
              <a:t>Xem và sửa các bài tập đã làm. </a:t>
            </a:r>
          </a:p>
          <a:p>
            <a:pPr marL="285750" indent="-285750">
              <a:buFontTx/>
              <a:buChar char="-"/>
            </a:pPr>
            <a:r>
              <a:rPr lang="vi-VN" sz="3200" b="1" smtClean="0">
                <a:latin typeface="+mj-lt"/>
              </a:rPr>
              <a:t>Chuẩn bị bài : Ôn chữ hoa N ( tiếp theo ).</a:t>
            </a:r>
            <a:endParaRPr lang="vi-VN" sz="3200" b="1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1050</TotalTime>
  <Words>615</Words>
  <Application>Microsoft Office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Mai</dc:creator>
  <cp:lastModifiedBy>MeoMeo</cp:lastModifiedBy>
  <cp:revision>37</cp:revision>
  <dcterms:created xsi:type="dcterms:W3CDTF">2017-09-15T04:17:00Z</dcterms:created>
  <dcterms:modified xsi:type="dcterms:W3CDTF">2022-01-06T06:47:18Z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1033-11.2.0.10017</vt:lpwstr>
  </property>
</Properties>
</file>